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tih Ilig" initials="FI" lastIdx="1" clrIdx="0">
    <p:extLst>
      <p:ext uri="{19B8F6BF-5375-455C-9EA6-DF929625EA0E}">
        <p15:presenceInfo xmlns:p15="http://schemas.microsoft.com/office/powerpoint/2012/main" userId="496d650fd4260e0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6" autoAdjust="0"/>
    <p:restoredTop sz="72558" autoAdjust="0"/>
  </p:normalViewPr>
  <p:slideViewPr>
    <p:cSldViewPr snapToGrid="0">
      <p:cViewPr varScale="1">
        <p:scale>
          <a:sx n="53" d="100"/>
          <a:sy n="53" d="100"/>
        </p:scale>
        <p:origin x="121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C99169-6F43-4ED6-8640-7FEDE68C5C2A}" type="datetimeFigureOut">
              <a:rPr lang="tr-TR" smtClean="0"/>
              <a:t>20.12.2021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B4493F-00C4-4827-BC12-BF3C09C8CC5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51795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41451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smtClean="0"/>
              <a:t>Verilog’un</a:t>
            </a:r>
            <a:r>
              <a:rPr lang="tr-TR" baseline="0" smtClean="0"/>
              <a:t> derinlerine inip </a:t>
            </a:r>
            <a:r>
              <a:rPr lang="tr-TR" smtClean="0"/>
              <a:t>Sequential</a:t>
            </a:r>
            <a:r>
              <a:rPr lang="tr-TR" baseline="0" smtClean="0"/>
              <a:t> devrelere geçiş yapıyoruz arkadaşlar. Bir önceki derslerde assignment operatörü ile atamalar gerçekleştiriyorduk. Bu derste always ve initial blokları kullanarak atamalar yapmaya başlayacağız.</a:t>
            </a:r>
          </a:p>
          <a:p>
            <a:endParaRPr lang="tr-TR" baseline="0" smtClean="0"/>
          </a:p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30069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 derste artık</a:t>
            </a:r>
            <a:r>
              <a:rPr lang="tr-TR" sz="120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reg ve integer’a nasıl atamalar yaptığımızı ve onları nasıl bir hafıza elemanı gibi kullanabildiğimizi göreceğiz arkadaşlar. Ama bu konuya başlamadan önce timescale nedir bundan bahsetmek istiyorum. </a:t>
            </a:r>
          </a:p>
          <a:p>
            <a:endParaRPr lang="tr-TR" sz="120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üstteki timescale, tasarımdaki birim zamanın cinsini belirt</a:t>
            </a:r>
            <a:r>
              <a:rPr lang="tr-TR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iıyor</a:t>
            </a:r>
            <a:r>
              <a:rPr lang="tr-TR" sz="120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arkadaşlar</a:t>
            </a:r>
            <a:r>
              <a:rPr 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Örneğin #</a:t>
            </a:r>
            <a:r>
              <a:rPr lang="tr-TR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1.5</a:t>
            </a:r>
            <a:r>
              <a:rPr 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ifadesi, yukarıdaki tanım ile, </a:t>
            </a:r>
            <a:r>
              <a:rPr lang="tr-TR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15</a:t>
            </a:r>
            <a:r>
              <a:rPr 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nanosaniye’yi ifade edecektir. İlk tanımlamadan sonraki ikinci birim ise, hassasiyetin ne kadar olacağını ifade etmektedir. Yani bu örneğe göre </a:t>
            </a:r>
            <a:r>
              <a:rPr lang="tr-TR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</a:t>
            </a:r>
            <a:r>
              <a:rPr 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tr-TR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nano</a:t>
            </a:r>
            <a:r>
              <a:rPr 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saniyelik hassasiyet ile testbench çalışacaktır</a:t>
            </a:r>
            <a:r>
              <a:rPr lang="tr-TR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tr-TR" sz="120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07666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20.12.2021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07755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20.12.2021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0544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20.12.2021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79256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20.12.2021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9796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20.12.2021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85846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20.12.2021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2750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20.12.2021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75922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20.12.2021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989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20.12.2021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19254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20.12.2021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62269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20.12.2021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7717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C81DA-0F31-4EF5-8FA1-010BA321E2EC}" type="datetimeFigureOut">
              <a:rPr lang="tr-TR" smtClean="0"/>
              <a:t>20.12.2021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5408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0"/>
            <a:ext cx="10287000" cy="6858000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4888836" y="6045200"/>
            <a:ext cx="25667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b="1" smtClean="0">
                <a:latin typeface="Informal Roman" panose="030604020304060B0204" pitchFamily="66" charset="0"/>
              </a:rPr>
              <a:t>FATİH İLİĞ</a:t>
            </a:r>
            <a:endParaRPr lang="tr-TR" sz="4000" b="1">
              <a:latin typeface="Informal Roman" panose="030604020304060B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288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/>
          <p:cNvSpPr txBox="1"/>
          <p:nvPr/>
        </p:nvSpPr>
        <p:spPr>
          <a:xfrm>
            <a:off x="3823855" y="290945"/>
            <a:ext cx="3516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Modelling Sequential Functionality</a:t>
            </a:r>
            <a:endParaRPr lang="tr-TR" b="1"/>
          </a:p>
        </p:txBody>
      </p:sp>
      <p:sp>
        <p:nvSpPr>
          <p:cNvPr id="4" name="Metin kutusu 3"/>
          <p:cNvSpPr txBox="1"/>
          <p:nvPr/>
        </p:nvSpPr>
        <p:spPr>
          <a:xfrm>
            <a:off x="154402" y="805720"/>
            <a:ext cx="106592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In this chapter we describe the Verilog constructs to model signal assignments that are triggered by an event to </a:t>
            </a:r>
            <a:endParaRPr lang="tr-TR"/>
          </a:p>
          <a:p>
            <a:r>
              <a:rPr lang="en-US" smtClean="0"/>
              <a:t>accurately </a:t>
            </a:r>
            <a:r>
              <a:rPr lang="en-US"/>
              <a:t>model sequential logic.</a:t>
            </a:r>
            <a:endParaRPr lang="tr-TR"/>
          </a:p>
          <a:p>
            <a:endParaRPr lang="tr-TR"/>
          </a:p>
        </p:txBody>
      </p:sp>
      <p:sp>
        <p:nvSpPr>
          <p:cNvPr id="6" name="Metin kutusu 5"/>
          <p:cNvSpPr txBox="1"/>
          <p:nvPr/>
        </p:nvSpPr>
        <p:spPr>
          <a:xfrm>
            <a:off x="258853" y="1689827"/>
            <a:ext cx="13452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>
                <a:solidFill>
                  <a:srgbClr val="FF0000"/>
                </a:solidFill>
              </a:rPr>
              <a:t>Wire a;</a:t>
            </a:r>
          </a:p>
          <a:p>
            <a:r>
              <a:rPr lang="tr-TR" smtClean="0">
                <a:solidFill>
                  <a:srgbClr val="FF0000"/>
                </a:solidFill>
              </a:rPr>
              <a:t>Assign a = 5;</a:t>
            </a:r>
            <a:endParaRPr lang="tr-TR">
              <a:solidFill>
                <a:srgbClr val="FF0000"/>
              </a:solidFill>
            </a:endParaRPr>
          </a:p>
        </p:txBody>
      </p:sp>
      <p:pic>
        <p:nvPicPr>
          <p:cNvPr id="19" name="Resim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6902" y="1874493"/>
            <a:ext cx="5095875" cy="1485900"/>
          </a:xfrm>
          <a:prstGeom prst="rect">
            <a:avLst/>
          </a:prstGeom>
        </p:spPr>
      </p:pic>
      <p:sp>
        <p:nvSpPr>
          <p:cNvPr id="7" name="Dikdörtgen 6"/>
          <p:cNvSpPr/>
          <p:nvPr/>
        </p:nvSpPr>
        <p:spPr>
          <a:xfrm>
            <a:off x="362856" y="3558209"/>
            <a:ext cx="24824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</a:rPr>
              <a:t>Procedural Assignment</a:t>
            </a:r>
            <a:endParaRPr lang="tr-TR" b="1"/>
          </a:p>
        </p:txBody>
      </p:sp>
      <p:sp>
        <p:nvSpPr>
          <p:cNvPr id="8" name="Dikdörtgen 7"/>
          <p:cNvSpPr/>
          <p:nvPr/>
        </p:nvSpPr>
        <p:spPr>
          <a:xfrm>
            <a:off x="362856" y="3989223"/>
            <a:ext cx="925676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/>
              <a:t>Procedural assignments can only drive variable data types (i.e., reg, integer); thus,</a:t>
            </a:r>
            <a:endParaRPr lang="tr-TR" smtClean="0"/>
          </a:p>
          <a:p>
            <a:r>
              <a:rPr lang="en-US" smtClean="0"/>
              <a:t> they are ideal for modeling storage </a:t>
            </a:r>
            <a:r>
              <a:rPr lang="tr-TR" smtClean="0"/>
              <a:t> </a:t>
            </a:r>
            <a:r>
              <a:rPr lang="en-US" smtClean="0"/>
              <a:t>devices and they are able to model sequential assignments. </a:t>
            </a:r>
            <a:endParaRPr lang="tr-TR" smtClean="0"/>
          </a:p>
          <a:p>
            <a:r>
              <a:rPr lang="en-US" smtClean="0"/>
              <a:t>Procedural assignment also supports standard programming constructs such as if-else decisions, </a:t>
            </a:r>
            <a:endParaRPr lang="tr-TR" smtClean="0"/>
          </a:p>
          <a:p>
            <a:r>
              <a:rPr lang="en-US" smtClean="0"/>
              <a:t>case statements, and loops</a:t>
            </a:r>
            <a:r>
              <a:rPr lang="tr-TR" smtClean="0"/>
              <a:t>.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00377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Resim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0200" y="1482512"/>
            <a:ext cx="5667375" cy="376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130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1488</TotalTime>
  <Words>206</Words>
  <Application>Microsoft Office PowerPoint</Application>
  <PresentationFormat>Geniş ekran</PresentationFormat>
  <Paragraphs>18</Paragraphs>
  <Slides>3</Slides>
  <Notes>3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Informal Roman</vt:lpstr>
      <vt:lpstr>Times New Roman</vt:lpstr>
      <vt:lpstr>Office Teması</vt:lpstr>
      <vt:lpstr>PowerPoint Sunusu</vt:lpstr>
      <vt:lpstr>PowerPoint Sunusu</vt:lpstr>
      <vt:lpstr>PowerPoint Sunusu</vt:lpstr>
    </vt:vector>
  </TitlesOfParts>
  <Company>NouS/TncTR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Fatih Ilig</dc:creator>
  <cp:lastModifiedBy>Fatih Ilig</cp:lastModifiedBy>
  <cp:revision>57</cp:revision>
  <dcterms:created xsi:type="dcterms:W3CDTF">2021-10-07T19:14:53Z</dcterms:created>
  <dcterms:modified xsi:type="dcterms:W3CDTF">2021-12-19T22:24:22Z</dcterms:modified>
</cp:coreProperties>
</file>

<file path=docProps/thumbnail.jpeg>
</file>